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  <p:embeddedFont>
      <p:font typeface="Montserrat Medium"/>
      <p:regular r:id="rId47"/>
      <p:bold r:id="rId48"/>
      <p:italic r:id="rId49"/>
      <p:boldItalic r:id="rId50"/>
    </p:embeddedFont>
    <p:embeddedFont>
      <p:font typeface="Montserrat ExtraLight"/>
      <p:regular r:id="rId51"/>
      <p:bold r:id="rId52"/>
      <p:italic r:id="rId53"/>
      <p:boldItalic r:id="rId54"/>
    </p:embeddedFont>
    <p:embeddedFont>
      <p:font typeface="Montserrat ExtraBold"/>
      <p:bold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7" roundtripDataSignature="AMtx7miws6t2bSIWjXkRHuQ15fjNL0uq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882E239-8B8D-4FB6-8005-E731E32501BE}">
  <a:tblStyle styleId="{5882E239-8B8D-4FB6-8005-E731E32501B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Montserrat-bold.fntdata"/><Relationship Id="rId43" Type="http://schemas.openxmlformats.org/officeDocument/2006/relationships/font" Target="fonts/Montserrat-regular.fntdata"/><Relationship Id="rId46" Type="http://schemas.openxmlformats.org/officeDocument/2006/relationships/font" Target="fonts/Montserrat-boldItalic.fntdata"/><Relationship Id="rId45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Medium-bold.fntdata"/><Relationship Id="rId47" Type="http://schemas.openxmlformats.org/officeDocument/2006/relationships/font" Target="fonts/MontserratMedium-regular.fntdata"/><Relationship Id="rId49" Type="http://schemas.openxmlformats.org/officeDocument/2006/relationships/font" Target="fonts/Montserrat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ExtraLight-regular.fntdata"/><Relationship Id="rId50" Type="http://schemas.openxmlformats.org/officeDocument/2006/relationships/font" Target="fonts/MontserratMedium-boldItalic.fntdata"/><Relationship Id="rId53" Type="http://schemas.openxmlformats.org/officeDocument/2006/relationships/font" Target="fonts/MontserratExtraLight-italic.fntdata"/><Relationship Id="rId52" Type="http://schemas.openxmlformats.org/officeDocument/2006/relationships/font" Target="fonts/MontserratExtraLight-bold.fntdata"/><Relationship Id="rId11" Type="http://schemas.openxmlformats.org/officeDocument/2006/relationships/slide" Target="slides/slide6.xml"/><Relationship Id="rId55" Type="http://schemas.openxmlformats.org/officeDocument/2006/relationships/font" Target="fonts/MontserratExtraBold-bold.fntdata"/><Relationship Id="rId10" Type="http://schemas.openxmlformats.org/officeDocument/2006/relationships/slide" Target="slides/slide5.xml"/><Relationship Id="rId54" Type="http://schemas.openxmlformats.org/officeDocument/2006/relationships/font" Target="fonts/MontserratExtraLight-boldItalic.fntdata"/><Relationship Id="rId13" Type="http://schemas.openxmlformats.org/officeDocument/2006/relationships/slide" Target="slides/slide8.xml"/><Relationship Id="rId57" Type="http://customschemas.google.com/relationships/presentationmetadata" Target="metadata"/><Relationship Id="rId12" Type="http://schemas.openxmlformats.org/officeDocument/2006/relationships/slide" Target="slides/slide7.xml"/><Relationship Id="rId56" Type="http://schemas.openxmlformats.org/officeDocument/2006/relationships/font" Target="fonts/MontserratExtraBold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4cfa47bb1_1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124cfa47bb1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4cfa47bb1_2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124cfa47bb1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4cfa47bb1_1_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124cfa47bb1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4cfa47bb1_1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g124cfa47bb1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24cfa47bb1_1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124cfa47bb1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24cfa47bb1_1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124cfa47bb1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24cfa47bb1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124cfa47bb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24cfa47bb1_0_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124cfa47bb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24cfa47bb1_0_3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124cfa47bb1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24cfa47bb1_0_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g124cfa47bb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24cfa47bb1_0_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124cfa47bb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24cfa47bb1_0_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124cfa47bb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24cfa47bb1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g124cfa47b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24cfa47bb1_0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124cfa47bb1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4cfa47bb1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g124cfa47bb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24cfa47bb1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24cfa47bb1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24cfa47bb1_2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g124cfa47bb1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24cfa47bb1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24cfa47bb1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24cfa47bb1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g124cfa47bb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24cfa47bb1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24cfa47bb1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4cfa47bb1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4cfa47bb1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4cfa47bb1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124cfa47bb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24cfa47bb1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24cfa47bb1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24cfa47bb1_2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24cfa47bb1_2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24cfa47bb1_1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g124cfa47bb1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24cfa47bb1_1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124cfa47bb1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24cfa47bb1_1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g124cfa47bb1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24cfa47bb1_2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124cfa47bb1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4cfa47bb1_1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124cfa47bb1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56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65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6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66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66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66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66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7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67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67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67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6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67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67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8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68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9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0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1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2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3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73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4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74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74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74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74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57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75"/>
          <p:cNvSpPr txBox="1"/>
          <p:nvPr>
            <p:ph idx="2"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75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75"/>
          <p:cNvSpPr txBox="1"/>
          <p:nvPr>
            <p:ph idx="3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75"/>
          <p:cNvSpPr txBox="1"/>
          <p:nvPr>
            <p:ph idx="4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75"/>
          <p:cNvSpPr txBox="1"/>
          <p:nvPr>
            <p:ph idx="5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75"/>
          <p:cNvSpPr txBox="1"/>
          <p:nvPr>
            <p:ph idx="6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75"/>
          <p:cNvSpPr txBox="1"/>
          <p:nvPr>
            <p:ph idx="7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75"/>
          <p:cNvSpPr txBox="1"/>
          <p:nvPr>
            <p:ph idx="8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6"/>
          <p:cNvSpPr txBox="1"/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76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4" name="Google Shape;94;p76"/>
          <p:cNvSpPr txBox="1"/>
          <p:nvPr>
            <p:ph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76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76"/>
          <p:cNvSpPr txBox="1"/>
          <p:nvPr>
            <p:ph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76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8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78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78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78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78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78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78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78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78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78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78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78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78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9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6" name="Google Shape;116;p79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79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0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80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80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80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80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80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80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0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80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1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81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2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82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83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4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84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8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58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58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58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58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58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58"/>
          <p:cNvSpPr txBox="1"/>
          <p:nvPr>
            <p:ph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" name="Google Shape;22;p58"/>
          <p:cNvSpPr txBox="1"/>
          <p:nvPr>
            <p:ph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" name="Google Shape;23;p58"/>
          <p:cNvSpPr txBox="1"/>
          <p:nvPr>
            <p:ph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2" name="Google Shape;142;p85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86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9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8" name="Google Shape;148;p89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9" name="Google Shape;149;p89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9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59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9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0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60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1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33" name="Google Shape;33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5400000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2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3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63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0" name="Google Shape;40;p6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4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4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b="0" i="0" sz="28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3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3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4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3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4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3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4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4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3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3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2.png"/><Relationship Id="rId5" Type="http://schemas.openxmlformats.org/officeDocument/2006/relationships/hyperlink" Target="https://outbox.eait.uq.edu.au/uqdliu3/uqvitalsignsdataset/index.htm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3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8760000" dist="19050">
              <a:srgbClr val="76A5AF">
                <a:alpha val="4980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ANESTHESIA MONITOR</a:t>
            </a:r>
            <a:endParaRPr/>
          </a:p>
        </p:txBody>
      </p:sp>
      <p:sp>
        <p:nvSpPr>
          <p:cNvPr id="156" name="Google Shape;156;p1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Chrystinne Fernandes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Diénert Vieira</a:t>
            </a:r>
            <a:endParaRPr/>
          </a:p>
        </p:txBody>
      </p:sp>
      <p:sp>
        <p:nvSpPr>
          <p:cNvPr id="157" name="Google Shape;157;p1"/>
          <p:cNvSpPr txBox="1"/>
          <p:nvPr>
            <p:ph type="ctrTitle"/>
          </p:nvPr>
        </p:nvSpPr>
        <p:spPr>
          <a:xfrm>
            <a:off x="2573079" y="2917375"/>
            <a:ext cx="3629271" cy="464700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8460000" dist="19050">
              <a:srgbClr val="76A5AF">
                <a:alpha val="4980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en" sz="2200">
                <a:latin typeface="Montserrat ExtraLight"/>
                <a:ea typeface="Montserrat ExtraLight"/>
                <a:cs typeface="Montserrat ExtraLight"/>
                <a:sym typeface="Montserrat ExtraLight"/>
              </a:rPr>
              <a:t>TIME SERIES ANALYZER</a:t>
            </a:r>
            <a:br>
              <a:rPr b="0" lang="en" sz="2200">
                <a:latin typeface="Montserrat ExtraLight"/>
                <a:ea typeface="Montserrat ExtraLight"/>
                <a:cs typeface="Montserrat ExtraLight"/>
                <a:sym typeface="Montserrat ExtraLight"/>
              </a:rPr>
            </a:br>
            <a:r>
              <a:rPr b="0" lang="en" sz="2200">
                <a:latin typeface="Montserrat ExtraLight"/>
                <a:ea typeface="Montserrat ExtraLight"/>
                <a:cs typeface="Montserrat ExtraLight"/>
                <a:sym typeface="Montserrat ExtraLight"/>
              </a:rPr>
              <a:t>EEG Data</a:t>
            </a:r>
            <a:endParaRPr b="0" sz="220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58" name="Google Shape;158;p1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24cfa47bb1_1_55"/>
          <p:cNvSpPr txBox="1"/>
          <p:nvPr>
            <p:ph idx="4" type="title"/>
          </p:nvPr>
        </p:nvSpPr>
        <p:spPr>
          <a:xfrm>
            <a:off x="938500" y="445025"/>
            <a:ext cx="5634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EEG Subsampled: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500 ms frequency </a:t>
            </a:r>
            <a:r>
              <a:rPr lang="en"/>
              <a:t>- 8.923 points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cxnSp>
        <p:nvCxnSpPr>
          <p:cNvPr id="239" name="Google Shape;239;g124cfa47bb1_1_5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240" name="Google Shape;240;g124cfa47bb1_1_55"/>
          <p:cNvSpPr/>
          <p:nvPr/>
        </p:nvSpPr>
        <p:spPr>
          <a:xfrm>
            <a:off x="130600" y="1496850"/>
            <a:ext cx="8428500" cy="3494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g124cfa47bb1_1_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8825"/>
            <a:ext cx="8328614" cy="345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4cfa47bb1_2_12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Chosen frequency: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200 ms - 22.306 points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cxnSp>
        <p:nvCxnSpPr>
          <p:cNvPr id="247" name="Google Shape;247;g124cfa47bb1_2_1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248" name="Google Shape;248;g124cfa47bb1_2_12"/>
          <p:cNvSpPr/>
          <p:nvPr/>
        </p:nvSpPr>
        <p:spPr>
          <a:xfrm>
            <a:off x="130600" y="1496850"/>
            <a:ext cx="8428500" cy="3494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g124cfa47bb1_2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300" y="1538820"/>
            <a:ext cx="8328626" cy="3452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24cfa47bb1_1_69"/>
          <p:cNvSpPr txBox="1"/>
          <p:nvPr>
            <p:ph type="ctrTitle"/>
          </p:nvPr>
        </p:nvSpPr>
        <p:spPr>
          <a:xfrm>
            <a:off x="3029303" y="2832875"/>
            <a:ext cx="55758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Splitting</a:t>
            </a:r>
            <a:endParaRPr/>
          </a:p>
        </p:txBody>
      </p:sp>
      <p:sp>
        <p:nvSpPr>
          <p:cNvPr id="255" name="Google Shape;255;g124cfa47bb1_1_69"/>
          <p:cNvSpPr txBox="1"/>
          <p:nvPr>
            <p:ph idx="1" type="subTitle"/>
          </p:nvPr>
        </p:nvSpPr>
        <p:spPr>
          <a:xfrm>
            <a:off x="3693043" y="3549850"/>
            <a:ext cx="50190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4cfa47bb1_1_62"/>
          <p:cNvSpPr txBox="1"/>
          <p:nvPr>
            <p:ph idx="4" type="title"/>
          </p:nvPr>
        </p:nvSpPr>
        <p:spPr>
          <a:xfrm>
            <a:off x="938500" y="445025"/>
            <a:ext cx="7242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200 ms frequency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Train (75%) and Test (25%) Split, Val (Later)</a:t>
            </a:r>
            <a:endParaRPr/>
          </a:p>
        </p:txBody>
      </p:sp>
      <p:cxnSp>
        <p:nvCxnSpPr>
          <p:cNvPr id="261" name="Google Shape;261;g124cfa47bb1_1_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262" name="Google Shape;262;g124cfa47bb1_1_62"/>
          <p:cNvSpPr/>
          <p:nvPr/>
        </p:nvSpPr>
        <p:spPr>
          <a:xfrm>
            <a:off x="130600" y="1476750"/>
            <a:ext cx="8428500" cy="355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g124cfa47bb1_1_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8825"/>
            <a:ext cx="8328614" cy="345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24cfa47bb1_1_76"/>
          <p:cNvSpPr txBox="1"/>
          <p:nvPr>
            <p:ph idx="4" type="title"/>
          </p:nvPr>
        </p:nvSpPr>
        <p:spPr>
          <a:xfrm>
            <a:off x="938500" y="445025"/>
            <a:ext cx="7242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200 ms frequency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Train (50%), </a:t>
            </a:r>
            <a:r>
              <a:rPr lang="en"/>
              <a:t>Val (25%)</a:t>
            </a:r>
            <a:r>
              <a:rPr lang="en"/>
              <a:t> Test (25%) Split </a:t>
            </a:r>
            <a:endParaRPr/>
          </a:p>
        </p:txBody>
      </p:sp>
      <p:cxnSp>
        <p:nvCxnSpPr>
          <p:cNvPr id="269" name="Google Shape;269;g124cfa47bb1_1_7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270" name="Google Shape;270;g124cfa47bb1_1_76"/>
          <p:cNvSpPr/>
          <p:nvPr/>
        </p:nvSpPr>
        <p:spPr>
          <a:xfrm>
            <a:off x="130600" y="1476750"/>
            <a:ext cx="8428500" cy="355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g124cfa47bb1_1_76"/>
          <p:cNvPicPr preferRelativeResize="0"/>
          <p:nvPr/>
        </p:nvPicPr>
        <p:blipFill rotWithShape="1">
          <a:blip r:embed="rId4">
            <a:alphaModFix/>
          </a:blip>
          <a:srcRect b="0" l="0" r="8062" t="0"/>
          <a:stretch/>
        </p:blipFill>
        <p:spPr>
          <a:xfrm>
            <a:off x="152400" y="1578450"/>
            <a:ext cx="8406700" cy="333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24cfa47bb1_1_28"/>
          <p:cNvSpPr txBox="1"/>
          <p:nvPr>
            <p:ph type="title"/>
          </p:nvPr>
        </p:nvSpPr>
        <p:spPr>
          <a:xfrm>
            <a:off x="3762669" y="3243063"/>
            <a:ext cx="38211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Statistical and ML models</a:t>
            </a:r>
            <a:endParaRPr/>
          </a:p>
        </p:txBody>
      </p:sp>
      <p:sp>
        <p:nvSpPr>
          <p:cNvPr id="277" name="Google Shape;277;g124cfa47bb1_1_28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8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78" name="Google Shape;278;g124cfa47bb1_1_28"/>
          <p:cNvSpPr txBox="1"/>
          <p:nvPr>
            <p:ph idx="1" type="subTitle"/>
          </p:nvPr>
        </p:nvSpPr>
        <p:spPr>
          <a:xfrm>
            <a:off x="3762670" y="3793220"/>
            <a:ext cx="33855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ARIMA, KNR, SVR, MLP</a:t>
            </a:r>
            <a:endParaRPr/>
          </a:p>
        </p:txBody>
      </p:sp>
      <p:cxnSp>
        <p:nvCxnSpPr>
          <p:cNvPr id="279" name="Google Shape;279;g124cfa47bb1_1_28"/>
          <p:cNvCxnSpPr/>
          <p:nvPr/>
        </p:nvCxnSpPr>
        <p:spPr>
          <a:xfrm>
            <a:off x="3610750" y="3325867"/>
            <a:ext cx="0" cy="999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24cfa47bb1_0_59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</a:t>
            </a:r>
            <a:r>
              <a:rPr lang="en"/>
              <a:t>ecomposition</a:t>
            </a:r>
            <a:endParaRPr/>
          </a:p>
        </p:txBody>
      </p:sp>
      <p:cxnSp>
        <p:nvCxnSpPr>
          <p:cNvPr id="285" name="Google Shape;285;g124cfa47bb1_0_5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286" name="Google Shape;286;g124cfa47bb1_0_59"/>
          <p:cNvSpPr/>
          <p:nvPr/>
        </p:nvSpPr>
        <p:spPr>
          <a:xfrm>
            <a:off x="152400" y="1538825"/>
            <a:ext cx="8883000" cy="2310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g124cfa47bb1_0_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8825"/>
            <a:ext cx="8839199" cy="2172764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g124cfa47bb1_0_59"/>
          <p:cNvSpPr txBox="1"/>
          <p:nvPr>
            <p:ph idx="1" type="subTitle"/>
          </p:nvPr>
        </p:nvSpPr>
        <p:spPr>
          <a:xfrm>
            <a:off x="938495" y="4160100"/>
            <a:ext cx="33855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Period: 10 minutes sazonality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24cfa47bb1_0_65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Moving Average</a:t>
            </a:r>
            <a:endParaRPr/>
          </a:p>
        </p:txBody>
      </p:sp>
      <p:cxnSp>
        <p:nvCxnSpPr>
          <p:cNvPr id="294" name="Google Shape;294;g124cfa47bb1_0_6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295" name="Google Shape;295;g124cfa47bb1_0_65"/>
          <p:cNvSpPr/>
          <p:nvPr/>
        </p:nvSpPr>
        <p:spPr>
          <a:xfrm>
            <a:off x="179000" y="1538825"/>
            <a:ext cx="8780100" cy="2310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g124cfa47bb1_0_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8825"/>
            <a:ext cx="8839199" cy="2376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4cfa47bb1_0_319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Moving Average D1</a:t>
            </a:r>
            <a:endParaRPr/>
          </a:p>
        </p:txBody>
      </p:sp>
      <p:cxnSp>
        <p:nvCxnSpPr>
          <p:cNvPr id="302" name="Google Shape;302;g124cfa47bb1_0_31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303" name="Google Shape;303;g124cfa47bb1_0_319"/>
          <p:cNvSpPr/>
          <p:nvPr/>
        </p:nvSpPr>
        <p:spPr>
          <a:xfrm>
            <a:off x="179000" y="1538825"/>
            <a:ext cx="8780100" cy="2310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g124cfa47bb1_0_3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8825"/>
            <a:ext cx="8839199" cy="2364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4cfa47bb1_0_71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ACF</a:t>
            </a:r>
            <a:endParaRPr/>
          </a:p>
        </p:txBody>
      </p:sp>
      <p:cxnSp>
        <p:nvCxnSpPr>
          <p:cNvPr id="310" name="Google Shape;310;g124cfa47bb1_0_7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311" name="Google Shape;311;g124cfa47bb1_0_71"/>
          <p:cNvSpPr/>
          <p:nvPr/>
        </p:nvSpPr>
        <p:spPr>
          <a:xfrm>
            <a:off x="179000" y="1538825"/>
            <a:ext cx="8780100" cy="254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g124cfa47bb1_0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8825"/>
            <a:ext cx="8839201" cy="24476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"/>
          <p:cNvSpPr txBox="1"/>
          <p:nvPr>
            <p:ph idx="6" type="title"/>
          </p:nvPr>
        </p:nvSpPr>
        <p:spPr>
          <a:xfrm>
            <a:off x="690825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4" name="Google Shape;164;p3"/>
          <p:cNvSpPr txBox="1"/>
          <p:nvPr>
            <p:ph type="title"/>
          </p:nvPr>
        </p:nvSpPr>
        <p:spPr>
          <a:xfrm>
            <a:off x="4489847" y="276813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Statistical and ML Models</a:t>
            </a:r>
            <a:endParaRPr/>
          </a:p>
        </p:txBody>
      </p:sp>
      <p:sp>
        <p:nvSpPr>
          <p:cNvPr id="165" name="Google Shape;165;p3"/>
          <p:cNvSpPr txBox="1"/>
          <p:nvPr>
            <p:ph idx="1" type="subTitle"/>
          </p:nvPr>
        </p:nvSpPr>
        <p:spPr>
          <a:xfrm>
            <a:off x="4489847" y="319482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ARIMA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KNR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SVR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MLP</a:t>
            </a:r>
            <a:endParaRPr/>
          </a:p>
        </p:txBody>
      </p:sp>
      <p:sp>
        <p:nvSpPr>
          <p:cNvPr id="166" name="Google Shape;166;p3"/>
          <p:cNvSpPr txBox="1"/>
          <p:nvPr>
            <p:ph idx="4" type="title"/>
          </p:nvPr>
        </p:nvSpPr>
        <p:spPr>
          <a:xfrm>
            <a:off x="690822" y="276813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Motivation </a:t>
            </a:r>
            <a:endParaRPr/>
          </a:p>
        </p:txBody>
      </p:sp>
      <p:sp>
        <p:nvSpPr>
          <p:cNvPr id="167" name="Google Shape;167;p3"/>
          <p:cNvSpPr txBox="1"/>
          <p:nvPr>
            <p:ph idx="5" type="subTitle"/>
          </p:nvPr>
        </p:nvSpPr>
        <p:spPr>
          <a:xfrm>
            <a:off x="690822" y="319482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Problem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Solution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68" name="Google Shape;168;p3"/>
          <p:cNvSpPr txBox="1"/>
          <p:nvPr>
            <p:ph idx="7" type="title"/>
          </p:nvPr>
        </p:nvSpPr>
        <p:spPr>
          <a:xfrm>
            <a:off x="2590333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9" name="Google Shape;169;p3"/>
          <p:cNvSpPr txBox="1"/>
          <p:nvPr>
            <p:ph idx="8" type="title"/>
          </p:nvPr>
        </p:nvSpPr>
        <p:spPr>
          <a:xfrm>
            <a:off x="4489842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70" name="Google Shape;170;p3"/>
          <p:cNvCxnSpPr/>
          <p:nvPr/>
        </p:nvCxnSpPr>
        <p:spPr>
          <a:xfrm>
            <a:off x="1525725" y="2546160"/>
            <a:ext cx="397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  <p:cxnSp>
        <p:nvCxnSpPr>
          <p:cNvPr id="171" name="Google Shape;171;p3"/>
          <p:cNvCxnSpPr/>
          <p:nvPr/>
        </p:nvCxnSpPr>
        <p:spPr>
          <a:xfrm>
            <a:off x="3425225" y="2546160"/>
            <a:ext cx="397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  <p:cxnSp>
        <p:nvCxnSpPr>
          <p:cNvPr id="172" name="Google Shape;172;p3"/>
          <p:cNvCxnSpPr/>
          <p:nvPr/>
        </p:nvCxnSpPr>
        <p:spPr>
          <a:xfrm>
            <a:off x="5324750" y="2546160"/>
            <a:ext cx="397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  <p:sp>
        <p:nvSpPr>
          <p:cNvPr id="173" name="Google Shape;173;p3"/>
          <p:cNvSpPr txBox="1"/>
          <p:nvPr>
            <p:ph idx="2" type="title"/>
          </p:nvPr>
        </p:nvSpPr>
        <p:spPr>
          <a:xfrm>
            <a:off x="6389353" y="276813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74" name="Google Shape;174;p3"/>
          <p:cNvSpPr txBox="1"/>
          <p:nvPr>
            <p:ph idx="3" type="subTitle"/>
          </p:nvPr>
        </p:nvSpPr>
        <p:spPr>
          <a:xfrm>
            <a:off x="6389353" y="319482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Results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Comparison between models</a:t>
            </a:r>
            <a:endParaRPr/>
          </a:p>
        </p:txBody>
      </p:sp>
      <p:sp>
        <p:nvSpPr>
          <p:cNvPr id="175" name="Google Shape;175;p3"/>
          <p:cNvSpPr txBox="1"/>
          <p:nvPr>
            <p:ph idx="8" type="title"/>
          </p:nvPr>
        </p:nvSpPr>
        <p:spPr>
          <a:xfrm>
            <a:off x="63893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6" name="Google Shape;176;p3"/>
          <p:cNvSpPr txBox="1"/>
          <p:nvPr>
            <p:ph type="title"/>
          </p:nvPr>
        </p:nvSpPr>
        <p:spPr>
          <a:xfrm>
            <a:off x="2590322" y="276813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Dataset Preparation</a:t>
            </a:r>
            <a:endParaRPr/>
          </a:p>
        </p:txBody>
      </p:sp>
      <p:sp>
        <p:nvSpPr>
          <p:cNvPr id="177" name="Google Shape;177;p3"/>
          <p:cNvSpPr txBox="1"/>
          <p:nvPr>
            <p:ph idx="1" type="subTitle"/>
          </p:nvPr>
        </p:nvSpPr>
        <p:spPr>
          <a:xfrm>
            <a:off x="2590322" y="319482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Selection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Subsampling</a:t>
            </a:r>
            <a:br>
              <a:rPr lang="en"/>
            </a:br>
            <a:r>
              <a:rPr lang="en"/>
              <a:t>Splitting</a:t>
            </a:r>
            <a:endParaRPr/>
          </a:p>
        </p:txBody>
      </p:sp>
      <p:cxnSp>
        <p:nvCxnSpPr>
          <p:cNvPr id="178" name="Google Shape;178;p3"/>
          <p:cNvCxnSpPr/>
          <p:nvPr/>
        </p:nvCxnSpPr>
        <p:spPr>
          <a:xfrm>
            <a:off x="7224250" y="2571760"/>
            <a:ext cx="397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24cfa47bb1_0_7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Partial ACF</a:t>
            </a:r>
            <a:endParaRPr/>
          </a:p>
        </p:txBody>
      </p:sp>
      <p:cxnSp>
        <p:nvCxnSpPr>
          <p:cNvPr id="318" name="Google Shape;318;g124cfa47bb1_0_7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319" name="Google Shape;319;g124cfa47bb1_0_77"/>
          <p:cNvSpPr/>
          <p:nvPr/>
        </p:nvSpPr>
        <p:spPr>
          <a:xfrm>
            <a:off x="179000" y="1538825"/>
            <a:ext cx="8780100" cy="2463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g124cfa47bb1_0_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8825"/>
            <a:ext cx="8839199" cy="2414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24cfa47bb1_0_83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Diagnostics</a:t>
            </a:r>
            <a:endParaRPr/>
          </a:p>
        </p:txBody>
      </p:sp>
      <p:cxnSp>
        <p:nvCxnSpPr>
          <p:cNvPr id="326" name="Google Shape;326;g124cfa47bb1_0_8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327" name="Google Shape;327;g124cfa47bb1_0_83"/>
          <p:cNvSpPr/>
          <p:nvPr/>
        </p:nvSpPr>
        <p:spPr>
          <a:xfrm>
            <a:off x="1248100" y="1118100"/>
            <a:ext cx="6674400" cy="345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" name="Google Shape;328;g124cfa47bb1_0_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1500" y="1118100"/>
            <a:ext cx="6605261" cy="345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4cfa47bb1_0_0"/>
          <p:cNvSpPr txBox="1"/>
          <p:nvPr>
            <p:ph type="ctrTitle"/>
          </p:nvPr>
        </p:nvSpPr>
        <p:spPr>
          <a:xfrm>
            <a:off x="4037413" y="2832875"/>
            <a:ext cx="45678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ARIMA</a:t>
            </a:r>
            <a:endParaRPr/>
          </a:p>
        </p:txBody>
      </p:sp>
      <p:sp>
        <p:nvSpPr>
          <p:cNvPr id="334" name="Google Shape;334;g124cfa47bb1_0_0"/>
          <p:cNvSpPr txBox="1"/>
          <p:nvPr>
            <p:ph idx="1" type="subTitle"/>
          </p:nvPr>
        </p:nvSpPr>
        <p:spPr>
          <a:xfrm>
            <a:off x="3693043" y="3549850"/>
            <a:ext cx="50190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24cfa47bb1_0_89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Arima - Test Prediction</a:t>
            </a:r>
            <a:endParaRPr/>
          </a:p>
        </p:txBody>
      </p:sp>
      <p:cxnSp>
        <p:nvCxnSpPr>
          <p:cNvPr id="340" name="Google Shape;340;g124cfa47bb1_0_8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341" name="Google Shape;341;g124cfa47bb1_0_89"/>
          <p:cNvSpPr/>
          <p:nvPr/>
        </p:nvSpPr>
        <p:spPr>
          <a:xfrm>
            <a:off x="277125" y="1318300"/>
            <a:ext cx="8739900" cy="3337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2" name="Google Shape;342;g124cfa47bb1_0_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800" y="1473675"/>
            <a:ext cx="7972425" cy="308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24cfa47bb1_0_5"/>
          <p:cNvSpPr txBox="1"/>
          <p:nvPr>
            <p:ph type="ctrTitle"/>
          </p:nvPr>
        </p:nvSpPr>
        <p:spPr>
          <a:xfrm>
            <a:off x="4037413" y="2832875"/>
            <a:ext cx="45678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KNN</a:t>
            </a:r>
            <a:endParaRPr/>
          </a:p>
        </p:txBody>
      </p:sp>
      <p:sp>
        <p:nvSpPr>
          <p:cNvPr id="348" name="Google Shape;348;g124cfa47bb1_0_5"/>
          <p:cNvSpPr txBox="1"/>
          <p:nvPr>
            <p:ph idx="1" type="subTitle"/>
          </p:nvPr>
        </p:nvSpPr>
        <p:spPr>
          <a:xfrm>
            <a:off x="3693043" y="3549850"/>
            <a:ext cx="50190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4cfa47bb1_0_305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Hiperparameters Distributions</a:t>
            </a:r>
            <a:endParaRPr/>
          </a:p>
        </p:txBody>
      </p:sp>
      <p:sp>
        <p:nvSpPr>
          <p:cNvPr id="354" name="Google Shape;354;g124cfa47bb1_0_305"/>
          <p:cNvSpPr txBox="1"/>
          <p:nvPr/>
        </p:nvSpPr>
        <p:spPr>
          <a:xfrm>
            <a:off x="655450" y="1838950"/>
            <a:ext cx="79383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'n_neighbors'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:  </a:t>
            </a:r>
            <a:endParaRPr sz="12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50" u="sng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(x) </a:t>
            </a:r>
            <a:r>
              <a:rPr lang="en" sz="12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" sz="12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50" u="sng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np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250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linspace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2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start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1" lang="en" sz="12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stop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1" lang="en" sz="12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num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)],</a:t>
            </a:r>
            <a:endParaRPr sz="12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'weights'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endParaRPr sz="12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'uniform'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'distance'</a:t>
            </a:r>
            <a:r>
              <a:rPr lang="en" sz="12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24cfa47bb1_2_28"/>
          <p:cNvSpPr txBox="1"/>
          <p:nvPr>
            <p:ph idx="4" type="title"/>
          </p:nvPr>
        </p:nvSpPr>
        <p:spPr>
          <a:xfrm>
            <a:off x="938500" y="445025"/>
            <a:ext cx="7242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Ground Truth</a:t>
            </a:r>
            <a:endParaRPr/>
          </a:p>
        </p:txBody>
      </p:sp>
      <p:cxnSp>
        <p:nvCxnSpPr>
          <p:cNvPr id="360" name="Google Shape;360;g124cfa47bb1_2_28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361" name="Google Shape;361;g124cfa47bb1_2_28"/>
          <p:cNvSpPr/>
          <p:nvPr/>
        </p:nvSpPr>
        <p:spPr>
          <a:xfrm>
            <a:off x="130600" y="1829800"/>
            <a:ext cx="8050500" cy="230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2" name="Google Shape;362;g124cfa47bb1_2_28"/>
          <p:cNvPicPr preferRelativeResize="0"/>
          <p:nvPr/>
        </p:nvPicPr>
        <p:blipFill rotWithShape="1">
          <a:blip r:embed="rId4">
            <a:alphaModFix/>
          </a:blip>
          <a:srcRect b="0" l="0" r="8062" t="0"/>
          <a:stretch/>
        </p:blipFill>
        <p:spPr>
          <a:xfrm>
            <a:off x="43150" y="1896700"/>
            <a:ext cx="7995274" cy="2187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4cfa47bb1_2_51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KNR - Best Result: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Train, Val and Test Predictions</a:t>
            </a:r>
            <a:endParaRPr/>
          </a:p>
        </p:txBody>
      </p:sp>
      <p:sp>
        <p:nvSpPr>
          <p:cNvPr id="368" name="Google Shape;368;g124cfa47bb1_2_51"/>
          <p:cNvSpPr/>
          <p:nvPr/>
        </p:nvSpPr>
        <p:spPr>
          <a:xfrm>
            <a:off x="40175" y="1828350"/>
            <a:ext cx="8780100" cy="2310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9" name="Google Shape;369;g124cfa47bb1_2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96700"/>
            <a:ext cx="8730600" cy="218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24cfa47bb1_0_10"/>
          <p:cNvSpPr txBox="1"/>
          <p:nvPr>
            <p:ph type="ctrTitle"/>
          </p:nvPr>
        </p:nvSpPr>
        <p:spPr>
          <a:xfrm>
            <a:off x="4037413" y="2832875"/>
            <a:ext cx="45678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SVM</a:t>
            </a:r>
            <a:endParaRPr/>
          </a:p>
        </p:txBody>
      </p:sp>
      <p:sp>
        <p:nvSpPr>
          <p:cNvPr id="375" name="Google Shape;375;g124cfa47bb1_0_10"/>
          <p:cNvSpPr txBox="1"/>
          <p:nvPr>
            <p:ph idx="1" type="subTitle"/>
          </p:nvPr>
        </p:nvSpPr>
        <p:spPr>
          <a:xfrm>
            <a:off x="3693043" y="3549850"/>
            <a:ext cx="50190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24cfa47bb1_2_60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Hiperparameters Distributions</a:t>
            </a:r>
            <a:endParaRPr/>
          </a:p>
        </p:txBody>
      </p:sp>
      <p:sp>
        <p:nvSpPr>
          <p:cNvPr id="381" name="Google Shape;381;g124cfa47bb1_2_60"/>
          <p:cNvSpPr txBox="1"/>
          <p:nvPr/>
        </p:nvSpPr>
        <p:spPr>
          <a:xfrm>
            <a:off x="655450" y="1838950"/>
            <a:ext cx="7938300" cy="1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'C'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endParaRPr sz="13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[x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 u="sng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np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50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linspace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3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start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1" lang="en" sz="13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stop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1" lang="en" sz="13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num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)],</a:t>
            </a:r>
            <a:endParaRPr sz="13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'epsilon'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endParaRPr sz="13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[x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 u="sng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np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50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linspace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3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start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.1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1" lang="en" sz="13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stop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1" lang="en" sz="13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num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)],</a:t>
            </a:r>
            <a:endParaRPr sz="13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'kernel'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endParaRPr sz="13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'linear'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'poly'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'rbf'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50">
                <a:solidFill>
                  <a:srgbClr val="E6DB74"/>
                </a:solidFill>
                <a:latin typeface="Consolas"/>
                <a:ea typeface="Consolas"/>
                <a:cs typeface="Consolas"/>
                <a:sym typeface="Consolas"/>
              </a:rPr>
              <a:t>'sigmoid'</a:t>
            </a:r>
            <a:r>
              <a:rPr lang="en" sz="13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550">
              <a:solidFill>
                <a:srgbClr val="E6DB7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84" name="Google Shape;184;p4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5" name="Google Shape;185;p4"/>
          <p:cNvSpPr txBox="1"/>
          <p:nvPr>
            <p:ph idx="1" type="subTitle"/>
          </p:nvPr>
        </p:nvSpPr>
        <p:spPr>
          <a:xfrm>
            <a:off x="3762670" y="3720650"/>
            <a:ext cx="3385616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Why medical teams should continuously monitor the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patient’s Depth Of Anesthesia?</a:t>
            </a:r>
            <a:endParaRPr/>
          </a:p>
        </p:txBody>
      </p:sp>
      <p:cxnSp>
        <p:nvCxnSpPr>
          <p:cNvPr id="186" name="Google Shape;186;p4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24cfa47bb1_0_293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SVR - Best Result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Train, Val and Test Predictions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124cfa47bb1_0_293"/>
          <p:cNvSpPr/>
          <p:nvPr/>
        </p:nvSpPr>
        <p:spPr>
          <a:xfrm>
            <a:off x="40175" y="1808250"/>
            <a:ext cx="8780100" cy="2330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8" name="Google Shape;388;g124cfa47bb1_0_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5" y="1866075"/>
            <a:ext cx="8839200" cy="2215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4cfa47bb1_0_15"/>
          <p:cNvSpPr txBox="1"/>
          <p:nvPr>
            <p:ph type="ctrTitle"/>
          </p:nvPr>
        </p:nvSpPr>
        <p:spPr>
          <a:xfrm>
            <a:off x="4037413" y="2832875"/>
            <a:ext cx="45678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MLP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24cfa47bb1_0_197"/>
          <p:cNvSpPr txBox="1"/>
          <p:nvPr>
            <p:ph idx="4" type="title"/>
          </p:nvPr>
        </p:nvSpPr>
        <p:spPr>
          <a:xfrm>
            <a:off x="938500" y="445025"/>
            <a:ext cx="67539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MLP -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and Hiperparameters </a:t>
            </a:r>
            <a:endParaRPr/>
          </a:p>
        </p:txBody>
      </p:sp>
      <p:sp>
        <p:nvSpPr>
          <p:cNvPr id="399" name="Google Shape;399;g124cfa47bb1_0_197"/>
          <p:cNvSpPr txBox="1"/>
          <p:nvPr/>
        </p:nvSpPr>
        <p:spPr>
          <a:xfrm>
            <a:off x="487775" y="1542575"/>
            <a:ext cx="3772800" cy="31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50">
                <a:solidFill>
                  <a:srgbClr val="66D9EF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450" u="sng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MLP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450" u="sng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i="1" lang="en" sz="1450" u="sng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Module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i="1" lang="en" sz="1450">
                <a:solidFill>
                  <a:srgbClr val="66D9E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450">
                <a:solidFill>
                  <a:srgbClr val="66D9EF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4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" sz="1450">
                <a:solidFill>
                  <a:srgbClr val="66D9EF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().</a:t>
            </a:r>
            <a:r>
              <a:rPr lang="en" sz="1450">
                <a:solidFill>
                  <a:srgbClr val="66D9EF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4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.fc1 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nn.Linear(</a:t>
            </a:r>
            <a:r>
              <a:rPr lang="en" sz="14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4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.fc2 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nn.Linear(</a:t>
            </a:r>
            <a:r>
              <a:rPr lang="en" sz="14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4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i="1" lang="en" sz="1450">
                <a:solidFill>
                  <a:srgbClr val="66D9E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450">
                <a:solidFill>
                  <a:srgbClr val="A6E22E"/>
                </a:solidFill>
                <a:latin typeface="Consolas"/>
                <a:ea typeface="Consolas"/>
                <a:cs typeface="Consolas"/>
                <a:sym typeface="Consolas"/>
              </a:rPr>
              <a:t>forward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4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1" lang="en" sz="14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out 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torch.tanh(</a:t>
            </a:r>
            <a:r>
              <a:rPr lang="en" sz="14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.fc1(X))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out 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4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.fc2(out)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out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0" name="Google Shape;400;g124cfa47bb1_0_197"/>
          <p:cNvSpPr txBox="1"/>
          <p:nvPr/>
        </p:nvSpPr>
        <p:spPr>
          <a:xfrm>
            <a:off x="4815725" y="1811600"/>
            <a:ext cx="4014600" cy="19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multi_neuron 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MLP()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epochs 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4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endParaRPr sz="1450">
              <a:solidFill>
                <a:srgbClr val="AE81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loss_fn 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nn.MSELoss()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optimizer 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optim.SGD(multi_neuron.parameters(), </a:t>
            </a:r>
            <a:r>
              <a:rPr i="1" lang="en" sz="14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1" lang="en" sz="1450">
                <a:solidFill>
                  <a:srgbClr val="FD971F"/>
                </a:solidFill>
                <a:latin typeface="Consolas"/>
                <a:ea typeface="Consolas"/>
                <a:cs typeface="Consolas"/>
                <a:sym typeface="Consolas"/>
              </a:rPr>
              <a:t>weight_decay</a:t>
            </a:r>
            <a:r>
              <a:rPr lang="en" sz="1450">
                <a:solidFill>
                  <a:srgbClr val="F92672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450">
                <a:solidFill>
                  <a:srgbClr val="AE81FF"/>
                </a:solidFill>
                <a:latin typeface="Consolas"/>
                <a:ea typeface="Consolas"/>
                <a:cs typeface="Consolas"/>
                <a:sym typeface="Consolas"/>
              </a:rPr>
              <a:t>0.005</a:t>
            </a:r>
            <a:r>
              <a:rPr lang="en" sz="145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45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24cfa47bb1_2_73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MLP - Best Result: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Predictions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g124cfa47bb1_2_73"/>
          <p:cNvSpPr/>
          <p:nvPr/>
        </p:nvSpPr>
        <p:spPr>
          <a:xfrm>
            <a:off x="140650" y="1938850"/>
            <a:ext cx="8800200" cy="2360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7" name="Google Shape;407;g124cfa47bb1_2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200" y="1910500"/>
            <a:ext cx="8839199" cy="2419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9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413" name="Google Shape;413;p9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4" name="Google Shape;414;p9"/>
          <p:cNvSpPr txBox="1"/>
          <p:nvPr>
            <p:ph idx="1" type="subTitle"/>
          </p:nvPr>
        </p:nvSpPr>
        <p:spPr>
          <a:xfrm>
            <a:off x="3762670" y="3720650"/>
            <a:ext cx="3385616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Comparison between models</a:t>
            </a:r>
            <a:endParaRPr/>
          </a:p>
        </p:txBody>
      </p:sp>
      <p:cxnSp>
        <p:nvCxnSpPr>
          <p:cNvPr id="415" name="Google Shape;415;p9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24cfa47bb1_1_9"/>
          <p:cNvSpPr txBox="1"/>
          <p:nvPr>
            <p:ph type="title"/>
          </p:nvPr>
        </p:nvSpPr>
        <p:spPr>
          <a:xfrm>
            <a:off x="10147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Validation </a:t>
            </a:r>
            <a:r>
              <a:rPr lang="en"/>
              <a:t>Results</a:t>
            </a:r>
            <a:endParaRPr/>
          </a:p>
        </p:txBody>
      </p:sp>
      <p:cxnSp>
        <p:nvCxnSpPr>
          <p:cNvPr id="421" name="Google Shape;421;g124cfa47bb1_1_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graphicFrame>
        <p:nvGraphicFramePr>
          <p:cNvPr id="422" name="Google Shape;422;g124cfa47bb1_1_9"/>
          <p:cNvGraphicFramePr/>
          <p:nvPr/>
        </p:nvGraphicFramePr>
        <p:xfrm>
          <a:off x="977295" y="127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{5882E239-8B8D-4FB6-8005-E731E32501BE}</a:tableStyleId>
              </a:tblPr>
              <a:tblGrid>
                <a:gridCol w="928500"/>
                <a:gridCol w="1263700"/>
                <a:gridCol w="1170200"/>
                <a:gridCol w="1039325"/>
                <a:gridCol w="983225"/>
                <a:gridCol w="2058425"/>
              </a:tblGrid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Repetition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R2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MSE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MAE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Params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4"/>
                    </a:solidFill>
                  </a:tcPr>
                </a:tc>
              </a:tr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4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KNN</a:t>
                      </a:r>
                      <a:endParaRPr sz="1400" u="none" cap="none" strike="noStrike">
                        <a:solidFill>
                          <a:schemeClr val="accent4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0.98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1.44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0.037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weights: distance, n_neighbors: 273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</a:tr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4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KNN-d1</a:t>
                      </a:r>
                      <a:endParaRPr sz="1400" u="none" cap="none" strike="noStrike">
                        <a:solidFill>
                          <a:schemeClr val="accent4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-77.53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177.35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10.01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weights: distance n_neighbors: 223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</a:tr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4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SVR</a:t>
                      </a:r>
                      <a:endParaRPr sz="1400" u="none" cap="none" strike="noStrike">
                        <a:solidFill>
                          <a:schemeClr val="accent4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-29.12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84.46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6.82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kernel: rbf, </a:t>
                      </a:r>
                      <a:br>
                        <a:rPr lang="en">
                          <a:solidFill>
                            <a:schemeClr val="lt1"/>
                          </a:solidFill>
                        </a:rPr>
                      </a:br>
                      <a:r>
                        <a:rPr lang="en">
                          <a:solidFill>
                            <a:schemeClr val="lt1"/>
                          </a:solidFill>
                        </a:rPr>
                        <a:t>epsilon: 0.41818181, C: 5.4545454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0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Test Results</a:t>
            </a:r>
            <a:endParaRPr/>
          </a:p>
        </p:txBody>
      </p:sp>
      <p:cxnSp>
        <p:nvCxnSpPr>
          <p:cNvPr id="428" name="Google Shape;428;p1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  <p:graphicFrame>
        <p:nvGraphicFramePr>
          <p:cNvPr id="429" name="Google Shape;429;p10"/>
          <p:cNvGraphicFramePr/>
          <p:nvPr/>
        </p:nvGraphicFramePr>
        <p:xfrm>
          <a:off x="2267520" y="1386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{5882E239-8B8D-4FB6-8005-E731E32501BE}</a:tableStyleId>
              </a:tblPr>
              <a:tblGrid>
                <a:gridCol w="1152250"/>
                <a:gridCol w="1152250"/>
                <a:gridCol w="1152250"/>
                <a:gridCol w="1152250"/>
              </a:tblGrid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R2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MSE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MAE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4"/>
                    </a:solidFill>
                  </a:tcPr>
                </a:tc>
              </a:tr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4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KNN</a:t>
                      </a:r>
                      <a:endParaRPr sz="1400" u="none" cap="none" strike="noStrike">
                        <a:solidFill>
                          <a:schemeClr val="accent4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A84F"/>
                          </a:solidFill>
                        </a:rPr>
                        <a:t>-17.47</a:t>
                      </a:r>
                      <a:endParaRPr>
                        <a:solidFill>
                          <a:srgbClr val="6AA84F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32.08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3.31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</a:tr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4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SVR</a:t>
                      </a:r>
                      <a:endParaRPr sz="1400" u="none" cap="none" strike="noStrike">
                        <a:solidFill>
                          <a:schemeClr val="accent4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-28.09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32.02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3.29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</a:tr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4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ARIMA</a:t>
                      </a:r>
                      <a:endParaRPr sz="1400" u="none" cap="none" strike="noStrike">
                        <a:solidFill>
                          <a:schemeClr val="accent4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-29.76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A84F"/>
                          </a:solidFill>
                        </a:rPr>
                        <a:t>29.22</a:t>
                      </a:r>
                      <a:endParaRPr>
                        <a:solidFill>
                          <a:srgbClr val="6AA84F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3.36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</a:tr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4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KNN-d1</a:t>
                      </a:r>
                      <a:endParaRPr sz="1400" u="none" cap="none" strike="noStrike">
                        <a:solidFill>
                          <a:schemeClr val="accent4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-88.46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0000"/>
                          </a:solidFill>
                        </a:rPr>
                        <a:t>177.01</a:t>
                      </a:r>
                      <a:endParaRPr>
                        <a:solidFill>
                          <a:srgbClr val="CC0000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0000"/>
                          </a:solidFill>
                        </a:rPr>
                        <a:t>10.01</a:t>
                      </a:r>
                      <a:endParaRPr>
                        <a:solidFill>
                          <a:srgbClr val="CC0000"/>
                        </a:solidFill>
                      </a:endParaRPr>
                    </a:p>
                  </a:txBody>
                  <a:tcPr marT="38100" marB="38100" marR="91425" marL="91425" anchor="ctr"/>
                </a:tc>
              </a:tr>
              <a:tr h="590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4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MLP</a:t>
                      </a:r>
                      <a:endParaRPr>
                        <a:solidFill>
                          <a:schemeClr val="accent4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0000"/>
                          </a:solidFill>
                        </a:rPr>
                        <a:t>-163.30</a:t>
                      </a:r>
                      <a:endParaRPr>
                        <a:solidFill>
                          <a:srgbClr val="CC0000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32.02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38100" marB="3810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A84F"/>
                          </a:solidFill>
                        </a:rPr>
                        <a:t>3.26</a:t>
                      </a:r>
                      <a:endParaRPr>
                        <a:solidFill>
                          <a:srgbClr val="6AA84F"/>
                        </a:solidFill>
                      </a:endParaRPr>
                    </a:p>
                  </a:txBody>
                  <a:tcPr marT="38100" marB="38100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1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35" name="Google Shape;435;p11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Any questions?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cxnSp>
        <p:nvCxnSpPr>
          <p:cNvPr id="436" name="Google Shape;436;p11"/>
          <p:cNvCxnSpPr/>
          <p:nvPr/>
        </p:nvCxnSpPr>
        <p:spPr>
          <a:xfrm>
            <a:off x="1013400" y="1488797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  <p:sp>
        <p:nvSpPr>
          <p:cNvPr id="437" name="Google Shape;437;p11"/>
          <p:cNvSpPr txBox="1"/>
          <p:nvPr/>
        </p:nvSpPr>
        <p:spPr>
          <a:xfrm>
            <a:off x="894900" y="4196425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Please keep this slide for attribution.</a:t>
            </a:r>
            <a:endParaRPr b="0" i="0" sz="1100" u="none" cap="none" strike="noStrike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438" name="Google Shape;438;p11"/>
          <p:cNvCxnSpPr/>
          <p:nvPr/>
        </p:nvCxnSpPr>
        <p:spPr>
          <a:xfrm>
            <a:off x="1013400" y="345807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"/>
          <p:cNvSpPr txBox="1"/>
          <p:nvPr>
            <p:ph type="title"/>
          </p:nvPr>
        </p:nvSpPr>
        <p:spPr>
          <a:xfrm>
            <a:off x="5337175" y="13733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DEPTH OF ANESTHESIA</a:t>
            </a:r>
            <a:endParaRPr/>
          </a:p>
        </p:txBody>
      </p:sp>
      <p:sp>
        <p:nvSpPr>
          <p:cNvPr id="192" name="Google Shape;192;p5"/>
          <p:cNvSpPr txBox="1"/>
          <p:nvPr>
            <p:ph idx="1" type="body"/>
          </p:nvPr>
        </p:nvSpPr>
        <p:spPr>
          <a:xfrm>
            <a:off x="5337175" y="26700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Three pillars:</a:t>
            </a:r>
            <a:endParaRPr/>
          </a:p>
          <a:p>
            <a:pPr indent="-285750" lvl="0" marL="285750" rtl="0" algn="l">
              <a:lnSpc>
                <a:spcPct val="5625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-"/>
            </a:pPr>
            <a:r>
              <a:rPr lang="en"/>
              <a:t>Analgesia; </a:t>
            </a:r>
            <a:endParaRPr/>
          </a:p>
          <a:p>
            <a:pPr indent="-285750" lvl="0" marL="285750" rtl="0" algn="l">
              <a:lnSpc>
                <a:spcPct val="5625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-"/>
            </a:pPr>
            <a:r>
              <a:rPr lang="en"/>
              <a:t>Immobility;</a:t>
            </a:r>
            <a:endParaRPr/>
          </a:p>
          <a:p>
            <a:pPr indent="-285750" lvl="0" marL="285750" rtl="0" algn="l">
              <a:lnSpc>
                <a:spcPct val="5625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-"/>
            </a:pPr>
            <a:r>
              <a:rPr lang="en"/>
              <a:t>Unconsciousness.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/>
          </a:p>
        </p:txBody>
      </p:sp>
      <p:cxnSp>
        <p:nvCxnSpPr>
          <p:cNvPr id="193" name="Google Shape;193;p5"/>
          <p:cNvCxnSpPr/>
          <p:nvPr/>
        </p:nvCxnSpPr>
        <p:spPr>
          <a:xfrm>
            <a:off x="5225150" y="1540302"/>
            <a:ext cx="0" cy="2189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  <p:pic>
        <p:nvPicPr>
          <p:cNvPr id="194" name="Google Shape;19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14" y="986461"/>
            <a:ext cx="4292550" cy="3041254"/>
          </a:xfrm>
          <a:prstGeom prst="flowChartDelay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"/>
          <p:cNvSpPr txBox="1"/>
          <p:nvPr>
            <p:ph type="title"/>
          </p:nvPr>
        </p:nvSpPr>
        <p:spPr>
          <a:xfrm>
            <a:off x="3762669" y="3243063"/>
            <a:ext cx="3821039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200" name="Google Shape;200;p8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1" name="Google Shape;201;p8"/>
          <p:cNvSpPr txBox="1"/>
          <p:nvPr>
            <p:ph idx="1" type="subTitle"/>
          </p:nvPr>
        </p:nvSpPr>
        <p:spPr>
          <a:xfrm>
            <a:off x="3762676" y="3793225"/>
            <a:ext cx="4057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Selection, Subsampling and Splitting</a:t>
            </a:r>
            <a:endParaRPr/>
          </a:p>
        </p:txBody>
      </p:sp>
      <p:cxnSp>
        <p:nvCxnSpPr>
          <p:cNvPr id="202" name="Google Shape;202;p8"/>
          <p:cNvCxnSpPr/>
          <p:nvPr/>
        </p:nvCxnSpPr>
        <p:spPr>
          <a:xfrm>
            <a:off x="3610750" y="3325867"/>
            <a:ext cx="0" cy="999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3"/>
              </a:srgbClr>
            </a:outerShdw>
          </a:effec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24cfa47bb1_1_40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Main Vital Signs - Case 28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EEG Selection</a:t>
            </a:r>
            <a:endParaRPr/>
          </a:p>
        </p:txBody>
      </p:sp>
      <p:cxnSp>
        <p:nvCxnSpPr>
          <p:cNvPr id="208" name="Google Shape;208;g124cfa47bb1_1_4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209" name="Google Shape;209;g124cfa47bb1_1_40"/>
          <p:cNvSpPr/>
          <p:nvPr/>
        </p:nvSpPr>
        <p:spPr>
          <a:xfrm>
            <a:off x="130600" y="1388800"/>
            <a:ext cx="8909100" cy="307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g124cfa47bb1_1_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787" y="1397938"/>
            <a:ext cx="8652425" cy="31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g124cfa47bb1_1_40"/>
          <p:cNvSpPr txBox="1"/>
          <p:nvPr>
            <p:ph idx="1" type="subTitle"/>
          </p:nvPr>
        </p:nvSpPr>
        <p:spPr>
          <a:xfrm>
            <a:off x="130599" y="4577875"/>
            <a:ext cx="89091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Link</a:t>
            </a:r>
            <a:r>
              <a:rPr lang="en"/>
              <a:t>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https://outbox.eait.uq.edu.au/uqdliu3/uqvitalsignsdataset/index.html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24cfa47bb1_1_35"/>
          <p:cNvSpPr txBox="1"/>
          <p:nvPr>
            <p:ph type="ctrTitle"/>
          </p:nvPr>
        </p:nvSpPr>
        <p:spPr>
          <a:xfrm>
            <a:off x="3029303" y="2832875"/>
            <a:ext cx="55758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Subsampling</a:t>
            </a:r>
            <a:endParaRPr/>
          </a:p>
        </p:txBody>
      </p:sp>
      <p:sp>
        <p:nvSpPr>
          <p:cNvPr id="217" name="Google Shape;217;g124cfa47bb1_1_35"/>
          <p:cNvSpPr txBox="1"/>
          <p:nvPr>
            <p:ph idx="1" type="subTitle"/>
          </p:nvPr>
        </p:nvSpPr>
        <p:spPr>
          <a:xfrm>
            <a:off x="3693043" y="3549850"/>
            <a:ext cx="50190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24cfa47bb1_2_43"/>
          <p:cNvSpPr txBox="1"/>
          <p:nvPr>
            <p:ph idx="4" type="title"/>
          </p:nvPr>
        </p:nvSpPr>
        <p:spPr>
          <a:xfrm>
            <a:off x="938500" y="445025"/>
            <a:ext cx="5461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EEG Full samples: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10 ms frequency - </a:t>
            </a:r>
            <a:r>
              <a:rPr lang="en"/>
              <a:t>446.111 points</a:t>
            </a:r>
            <a:endParaRPr/>
          </a:p>
        </p:txBody>
      </p:sp>
      <p:cxnSp>
        <p:nvCxnSpPr>
          <p:cNvPr id="223" name="Google Shape;223;g124cfa47bb1_2_4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224" name="Google Shape;224;g124cfa47bb1_2_43"/>
          <p:cNvSpPr/>
          <p:nvPr/>
        </p:nvSpPr>
        <p:spPr>
          <a:xfrm>
            <a:off x="130600" y="1496850"/>
            <a:ext cx="8428500" cy="3494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g124cfa47bb1_2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8825"/>
            <a:ext cx="8328614" cy="345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0" name="Google Shape;230;g124cfa47bb1_1_48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49800"/>
              </a:srgbClr>
            </a:outerShdw>
          </a:effectLst>
        </p:spPr>
      </p:cxnSp>
      <p:sp>
        <p:nvSpPr>
          <p:cNvPr id="231" name="Google Shape;231;g124cfa47bb1_1_48"/>
          <p:cNvSpPr/>
          <p:nvPr/>
        </p:nvSpPr>
        <p:spPr>
          <a:xfrm>
            <a:off x="130600" y="1496850"/>
            <a:ext cx="8428500" cy="3494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g124cfa47bb1_1_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38825"/>
            <a:ext cx="8328614" cy="345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124cfa47bb1_1_48"/>
          <p:cNvSpPr txBox="1"/>
          <p:nvPr>
            <p:ph idx="4" type="title"/>
          </p:nvPr>
        </p:nvSpPr>
        <p:spPr>
          <a:xfrm>
            <a:off x="938500" y="445025"/>
            <a:ext cx="5625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EEG Subsampled: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300 ms frequency </a:t>
            </a:r>
            <a:r>
              <a:rPr lang="en"/>
              <a:t>- 14.871 points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3EDDDD"/>
      </a:dk1>
      <a:lt1>
        <a:srgbClr val="FFFFFF"/>
      </a:lt1>
      <a:dk2>
        <a:srgbClr val="C6FCFF"/>
      </a:dk2>
      <a:lt2>
        <a:srgbClr val="6BECF3"/>
      </a:lt2>
      <a:accent1>
        <a:srgbClr val="22DEEE"/>
      </a:accent1>
      <a:accent2>
        <a:srgbClr val="C6FCFF"/>
      </a:accent2>
      <a:accent3>
        <a:srgbClr val="81EBEB"/>
      </a:accent3>
      <a:accent4>
        <a:srgbClr val="038B99"/>
      </a:accent4>
      <a:accent5>
        <a:srgbClr val="40B6B6"/>
      </a:accent5>
      <a:accent6>
        <a:srgbClr val="09818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Chrystinne Oliveira Fernandes</dc:creator>
</cp:coreProperties>
</file>